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70" r:id="rId14"/>
    <p:sldId id="272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1"/>
    <p:restoredTop sz="81777"/>
  </p:normalViewPr>
  <p:slideViewPr>
    <p:cSldViewPr snapToGrid="0" snapToObjects="1">
      <p:cViewPr varScale="1">
        <p:scale>
          <a:sx n="93" d="100"/>
          <a:sy n="93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3787-5EAE-AC41-B2C9-0E134B620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CC4D3-1DC0-5E4F-8942-9D448094D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7B78-0EC0-914E-A82D-E774E816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A9F3F-4A8E-EF48-BD96-C438D440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9D53-E9CD-F748-AF13-E65A01A7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6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91ED-45E2-2D4C-A638-E7C57E15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BB09E-1381-E046-B653-DF38FB739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52605-E071-2841-A652-5651389B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B222-F560-EF4C-B998-3CF1F66C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6B28-898D-6E4B-B6C6-6401F415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0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8835F-5418-4A48-8DA2-4DD719464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1071A-277D-DF43-B4A1-ACE1FE9D6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4A62-CF2F-A64B-BD53-94A7492B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6BD6E-A06D-B94F-9578-E72B3BE3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93CB-679C-A54C-9121-B6AF429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8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B9AF-923D-134B-9376-7DC5D38D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A0DD-ECF4-B14A-B026-A6AF7B5FE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5E49-E833-A746-AD0E-9E879C10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1608F-16B2-5B43-B809-2686BE85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184F-6EB8-3841-BCD7-3432D4DA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4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935-EB5F-4041-A370-9072C625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8C985-9A6B-8747-A804-52203891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4F130-D52C-1C41-B563-C398D368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58052-F090-CC47-BF20-F6F94979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39CE4-A51B-3149-BC21-08DD597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9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A746-375B-AC4B-AA66-216787B7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4F209-18F6-CF4A-A084-FFE77370A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F6E43-060D-8245-A61C-211E71089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E480B-669F-484C-B698-42EAE21F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E6FBB-D06C-F547-BE2B-745E05C3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D5DD2-8805-0E49-BBE1-0258992D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5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EEE4-68CD-4542-B035-0A4BA0CE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1E6CE-7527-2D44-8B5B-1A6E294C8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85DA3-1349-6D4C-8289-D44FEE5E0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0DEDE-64EE-0A40-B189-78A49FF5A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3C4AF-3C7B-9242-B5E3-C034158D2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67F67-36A2-7D40-B74C-C2F692AD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BA254-9745-6E49-9A16-405A13C8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6C08-8A1E-D549-ACA6-B0E0CD88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3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4E1-0BEC-3846-90E2-DF13AE2D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9C6FE-987B-1E40-93AB-ED76C263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D246-19CE-3C4D-9076-169DEF57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941FC-9058-F041-8590-612F1EF1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8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485E3-0B06-3C47-937F-9F84EC64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78EE3-B78C-C34C-BC9A-DB2DDFFA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5D7EA-650B-864B-9B57-A82B5CF2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D24-CD40-3C46-91EA-282F7343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9A41-49EF-0547-8DAF-9F150C54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D705B-99F3-3E42-B5C6-D2A4EF0BC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DBCDA-132F-5043-8908-0B04680F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F421B-BA36-0D4C-B4CA-FD8ACB44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82E55-85F6-6E4A-9122-92518763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1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1503-47D2-F94B-82B9-093C7B9A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AF860-816F-954C-B1DA-E5B4F938C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E7D6B-91B8-F042-A8B2-6685F1D5B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B1DC9-BF65-C946-BA55-686D2534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9046C-E180-0C41-957F-E1A79D5A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9FDC-3FE3-2C4C-B20E-4DC1E968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1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0451A-756A-EA46-B5BC-79EADBFD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D9CEC-DD8F-9C43-ABD1-AF8052511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9775-D77D-9E4E-AEFC-1CB91276B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5DE3B-C85B-684F-B1C8-EF155AFB5C42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A3C5-2109-5441-ADD1-D92690F40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279B9-5536-9C42-AE21-BD1FF9793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3184-7FBF-234E-8091-22E2AA39F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ber India">
            <a:extLst>
              <a:ext uri="{FF2B5EF4-FFF2-40B4-BE49-F238E27FC236}">
                <a16:creationId xmlns:a16="http://schemas.microsoft.com/office/drawing/2014/main" id="{A99EE29B-B991-F64D-B216-565D4F951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1"/>
          <a:stretch/>
        </p:blipFill>
        <p:spPr bwMode="auto">
          <a:xfrm>
            <a:off x="0" y="0"/>
            <a:ext cx="12317556" cy="70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C376A-0157-2347-B9BE-7CFF798861F3}"/>
              </a:ext>
            </a:extLst>
          </p:cNvPr>
          <p:cNvSpPr txBox="1"/>
          <p:nvPr/>
        </p:nvSpPr>
        <p:spPr>
          <a:xfrm>
            <a:off x="548991" y="4018377"/>
            <a:ext cx="31692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Group 5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Wei-Jung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(Audrey)</a:t>
            </a:r>
            <a:r>
              <a:rPr lang="en-US" sz="2400" dirty="0">
                <a:solidFill>
                  <a:schemeClr val="bg1"/>
                </a:solidFill>
              </a:rPr>
              <a:t> Liu</a:t>
            </a:r>
          </a:p>
          <a:p>
            <a:r>
              <a:rPr lang="en-US" sz="2400" dirty="0">
                <a:solidFill>
                  <a:schemeClr val="bg1"/>
                </a:solidFill>
              </a:rPr>
              <a:t>Yan (Ava) Zhang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David Hess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1DCB1F-3744-6D43-A376-158EB0395601}"/>
              </a:ext>
            </a:extLst>
          </p:cNvPr>
          <p:cNvSpPr txBox="1"/>
          <p:nvPr/>
        </p:nvSpPr>
        <p:spPr>
          <a:xfrm>
            <a:off x="-1" y="1146852"/>
            <a:ext cx="6418385" cy="1938992"/>
          </a:xfrm>
          <a:prstGeom prst="rect">
            <a:avLst/>
          </a:prstGeom>
          <a:solidFill>
            <a:schemeClr val="bg1">
              <a:alpha val="8424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B6021E"/>
                </a:solidFill>
              </a:rPr>
              <a:t>Amber India Restaurant</a:t>
            </a:r>
          </a:p>
        </p:txBody>
      </p:sp>
    </p:spTree>
    <p:extLst>
      <p:ext uri="{BB962C8B-B14F-4D97-AF65-F5344CB8AC3E}">
        <p14:creationId xmlns:p14="http://schemas.microsoft.com/office/powerpoint/2010/main" val="244477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116179" y="257628"/>
            <a:ext cx="115365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#3: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Does take out service significantly increase profit margin since most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take-out orders don’t contain high margin items such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as alcoholic beverages and desserts.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36CAE-797C-4345-A9E1-B5B7EF117A93}"/>
              </a:ext>
            </a:extLst>
          </p:cNvPr>
          <p:cNvSpPr txBox="1"/>
          <p:nvPr/>
        </p:nvSpPr>
        <p:spPr>
          <a:xfrm>
            <a:off x="1212351" y="2650733"/>
            <a:ext cx="871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we create a new VIEW </a:t>
            </a:r>
            <a:r>
              <a:rPr lang="en-US" dirty="0" err="1"/>
              <a:t>MealTypeProfit</a:t>
            </a:r>
            <a:r>
              <a:rPr lang="en-US" dirty="0"/>
              <a:t> that brings in meal attributes to the profit table.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2B494F-A184-3F44-8912-0C0439404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41952"/>
              </p:ext>
            </p:extLst>
          </p:nvPr>
        </p:nvGraphicFramePr>
        <p:xfrm>
          <a:off x="627797" y="3429000"/>
          <a:ext cx="10904561" cy="2384945"/>
        </p:xfrm>
        <a:graphic>
          <a:graphicData uri="http://schemas.openxmlformats.org/drawingml/2006/table">
            <a:tbl>
              <a:tblPr/>
              <a:tblGrid>
                <a:gridCol w="1365258">
                  <a:extLst>
                    <a:ext uri="{9D8B030D-6E8A-4147-A177-3AD203B41FA5}">
                      <a16:colId xmlns:a16="http://schemas.microsoft.com/office/drawing/2014/main" val="2884791891"/>
                    </a:ext>
                  </a:extLst>
                </a:gridCol>
                <a:gridCol w="1330251">
                  <a:extLst>
                    <a:ext uri="{9D8B030D-6E8A-4147-A177-3AD203B41FA5}">
                      <a16:colId xmlns:a16="http://schemas.microsoft.com/office/drawing/2014/main" val="1525737682"/>
                    </a:ext>
                  </a:extLst>
                </a:gridCol>
                <a:gridCol w="1365258">
                  <a:extLst>
                    <a:ext uri="{9D8B030D-6E8A-4147-A177-3AD203B41FA5}">
                      <a16:colId xmlns:a16="http://schemas.microsoft.com/office/drawing/2014/main" val="832234417"/>
                    </a:ext>
                  </a:extLst>
                </a:gridCol>
                <a:gridCol w="1382762">
                  <a:extLst>
                    <a:ext uri="{9D8B030D-6E8A-4147-A177-3AD203B41FA5}">
                      <a16:colId xmlns:a16="http://schemas.microsoft.com/office/drawing/2014/main" val="3769982094"/>
                    </a:ext>
                  </a:extLst>
                </a:gridCol>
                <a:gridCol w="1365258">
                  <a:extLst>
                    <a:ext uri="{9D8B030D-6E8A-4147-A177-3AD203B41FA5}">
                      <a16:colId xmlns:a16="http://schemas.microsoft.com/office/drawing/2014/main" val="3442818897"/>
                    </a:ext>
                  </a:extLst>
                </a:gridCol>
                <a:gridCol w="1365258">
                  <a:extLst>
                    <a:ext uri="{9D8B030D-6E8A-4147-A177-3AD203B41FA5}">
                      <a16:colId xmlns:a16="http://schemas.microsoft.com/office/drawing/2014/main" val="215862868"/>
                    </a:ext>
                  </a:extLst>
                </a:gridCol>
                <a:gridCol w="1365258">
                  <a:extLst>
                    <a:ext uri="{9D8B030D-6E8A-4147-A177-3AD203B41FA5}">
                      <a16:colId xmlns:a16="http://schemas.microsoft.com/office/drawing/2014/main" val="2088012867"/>
                    </a:ext>
                  </a:extLst>
                </a:gridCol>
                <a:gridCol w="1365258">
                  <a:extLst>
                    <a:ext uri="{9D8B030D-6E8A-4147-A177-3AD203B41FA5}">
                      <a16:colId xmlns:a16="http://schemas.microsoft.com/office/drawing/2014/main" val="2497889429"/>
                    </a:ext>
                  </a:extLst>
                </a:gridCol>
              </a:tblGrid>
              <a:tr h="4769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OrderID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Qty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OrderDay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OrderTime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Takeout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MType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TotalPrice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TotalProfit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51798"/>
                  </a:ext>
                </a:extLst>
              </a:tr>
              <a:tr h="4769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Appetizer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752348"/>
                  </a:ext>
                </a:extLst>
              </a:tr>
              <a:tr h="4769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Entree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623026"/>
                  </a:ext>
                </a:extLst>
              </a:tr>
              <a:tr h="4769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Entree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756137"/>
                  </a:ext>
                </a:extLst>
              </a:tr>
              <a:tr h="4769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404185"/>
                  </a:ext>
                </a:extLst>
              </a:tr>
            </a:tbl>
          </a:graphicData>
        </a:graphic>
      </p:graphicFrame>
      <p:pic>
        <p:nvPicPr>
          <p:cNvPr id="5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68A6C0C6-08EA-7E4B-ADE4-FAC519F6B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116179" y="257628"/>
            <a:ext cx="115365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#3: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Does take out service significantly increase profit margin since most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take-out orders don’t contain high margin items such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as alcoholic beverages and desserts.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E5150-9EDE-F94E-9F19-DD5CEB2D86B3}"/>
              </a:ext>
            </a:extLst>
          </p:cNvPr>
          <p:cNvSpPr txBox="1"/>
          <p:nvPr/>
        </p:nvSpPr>
        <p:spPr>
          <a:xfrm>
            <a:off x="452063" y="2791426"/>
            <a:ext cx="769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this VIEW to calculate our profit metrics using a GROUP BY on the </a:t>
            </a:r>
            <a:r>
              <a:rPr lang="en-US" dirty="0" err="1"/>
              <a:t>MealType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ED7DC6-4AB3-5246-905A-36AD52832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77302"/>
              </p:ext>
            </p:extLst>
          </p:nvPr>
        </p:nvGraphicFramePr>
        <p:xfrm>
          <a:off x="538162" y="3632453"/>
          <a:ext cx="6612651" cy="2485412"/>
        </p:xfrm>
        <a:graphic>
          <a:graphicData uri="http://schemas.openxmlformats.org/drawingml/2006/table">
            <a:tbl>
              <a:tblPr/>
              <a:tblGrid>
                <a:gridCol w="1657306">
                  <a:extLst>
                    <a:ext uri="{9D8B030D-6E8A-4147-A177-3AD203B41FA5}">
                      <a16:colId xmlns:a16="http://schemas.microsoft.com/office/drawing/2014/main" val="3265657039"/>
                    </a:ext>
                  </a:extLst>
                </a:gridCol>
                <a:gridCol w="1640733">
                  <a:extLst>
                    <a:ext uri="{9D8B030D-6E8A-4147-A177-3AD203B41FA5}">
                      <a16:colId xmlns:a16="http://schemas.microsoft.com/office/drawing/2014/main" val="1552110475"/>
                    </a:ext>
                  </a:extLst>
                </a:gridCol>
                <a:gridCol w="1640733">
                  <a:extLst>
                    <a:ext uri="{9D8B030D-6E8A-4147-A177-3AD203B41FA5}">
                      <a16:colId xmlns:a16="http://schemas.microsoft.com/office/drawing/2014/main" val="1057672474"/>
                    </a:ext>
                  </a:extLst>
                </a:gridCol>
                <a:gridCol w="1673879">
                  <a:extLst>
                    <a:ext uri="{9D8B030D-6E8A-4147-A177-3AD203B41FA5}">
                      <a16:colId xmlns:a16="http://schemas.microsoft.com/office/drawing/2014/main" val="2586528021"/>
                    </a:ext>
                  </a:extLst>
                </a:gridCol>
              </a:tblGrid>
              <a:tr h="4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MType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TtlProfit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TtlPrice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ProfitRatio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110666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Appetizer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0.2391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95125"/>
                  </a:ext>
                </a:extLst>
              </a:tr>
              <a:tr h="359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2057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0.2134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590929"/>
                  </a:ext>
                </a:extLst>
              </a:tr>
              <a:tr h="359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Bread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0.4571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008483"/>
                  </a:ext>
                </a:extLst>
              </a:tr>
              <a:tr h="359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Dessert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0.5882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956412"/>
                  </a:ext>
                </a:extLst>
              </a:tr>
              <a:tr h="359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Alcohol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470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0.783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5639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671EB5-FD12-3F4F-8057-641D085E0BFE}"/>
              </a:ext>
            </a:extLst>
          </p:cNvPr>
          <p:cNvSpPr txBox="1"/>
          <p:nvPr/>
        </p:nvSpPr>
        <p:spPr>
          <a:xfrm>
            <a:off x="7849456" y="4099389"/>
            <a:ext cx="39646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Alcohol and Dessert clearly have</a:t>
            </a:r>
          </a:p>
          <a:p>
            <a:r>
              <a:rPr lang="en-US" dirty="0"/>
              <a:t>  much higher profit margins.</a:t>
            </a:r>
          </a:p>
          <a:p>
            <a:endParaRPr lang="en-US" dirty="0"/>
          </a:p>
          <a:p>
            <a:r>
              <a:rPr lang="en-US" dirty="0"/>
              <a:t>But are they a large enough part of each</a:t>
            </a:r>
          </a:p>
          <a:p>
            <a:r>
              <a:rPr lang="en-US" dirty="0"/>
              <a:t>  order to significantly change the profit</a:t>
            </a:r>
          </a:p>
          <a:p>
            <a:r>
              <a:rPr lang="en-US" dirty="0"/>
              <a:t>  ratios of take-out versus dine-in?</a:t>
            </a:r>
          </a:p>
        </p:txBody>
      </p:sp>
      <p:pic>
        <p:nvPicPr>
          <p:cNvPr id="8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37744763-6680-3C44-8ECB-438F2438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64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116179" y="257628"/>
            <a:ext cx="115365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#3: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Does take out service significantly increase profit margin since most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take-out orders don’t contain high margin items such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as alcoholic beverages and desserts.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E5150-9EDE-F94E-9F19-DD5CEB2D86B3}"/>
              </a:ext>
            </a:extLst>
          </p:cNvPr>
          <p:cNvSpPr txBox="1"/>
          <p:nvPr/>
        </p:nvSpPr>
        <p:spPr>
          <a:xfrm>
            <a:off x="452063" y="2791426"/>
            <a:ext cx="847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ProfitTable</a:t>
            </a:r>
            <a:r>
              <a:rPr lang="en-US" dirty="0"/>
              <a:t> VIEW to calculate our profit metrics using a GROUP BY on the Takeout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A6288F-DEE9-8547-A5C8-9AD22A86A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56238"/>
              </p:ext>
            </p:extLst>
          </p:nvPr>
        </p:nvGraphicFramePr>
        <p:xfrm>
          <a:off x="1580615" y="3975133"/>
          <a:ext cx="5518829" cy="1667418"/>
        </p:xfrm>
        <a:graphic>
          <a:graphicData uri="http://schemas.openxmlformats.org/drawingml/2006/table">
            <a:tbl>
              <a:tblPr/>
              <a:tblGrid>
                <a:gridCol w="1372774">
                  <a:extLst>
                    <a:ext uri="{9D8B030D-6E8A-4147-A177-3AD203B41FA5}">
                      <a16:colId xmlns:a16="http://schemas.microsoft.com/office/drawing/2014/main" val="3950352799"/>
                    </a:ext>
                  </a:extLst>
                </a:gridCol>
                <a:gridCol w="1372774">
                  <a:extLst>
                    <a:ext uri="{9D8B030D-6E8A-4147-A177-3AD203B41FA5}">
                      <a16:colId xmlns:a16="http://schemas.microsoft.com/office/drawing/2014/main" val="1805768768"/>
                    </a:ext>
                  </a:extLst>
                </a:gridCol>
                <a:gridCol w="1372774">
                  <a:extLst>
                    <a:ext uri="{9D8B030D-6E8A-4147-A177-3AD203B41FA5}">
                      <a16:colId xmlns:a16="http://schemas.microsoft.com/office/drawing/2014/main" val="1966351870"/>
                    </a:ext>
                  </a:extLst>
                </a:gridCol>
                <a:gridCol w="1400507">
                  <a:extLst>
                    <a:ext uri="{9D8B030D-6E8A-4147-A177-3AD203B41FA5}">
                      <a16:colId xmlns:a16="http://schemas.microsoft.com/office/drawing/2014/main" val="710170520"/>
                    </a:ext>
                  </a:extLst>
                </a:gridCol>
              </a:tblGrid>
              <a:tr h="5558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Takeout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TtlProfit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TtlPrice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ProfitRatio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98242"/>
                  </a:ext>
                </a:extLst>
              </a:tr>
              <a:tr h="5558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912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0.2171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25421"/>
                  </a:ext>
                </a:extLst>
              </a:tr>
              <a:tr h="5558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2158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0.3652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8499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3B600D-BC20-1D49-BD23-7A3567C0A6B0}"/>
              </a:ext>
            </a:extLst>
          </p:cNvPr>
          <p:cNvSpPr txBox="1"/>
          <p:nvPr/>
        </p:nvSpPr>
        <p:spPr>
          <a:xfrm>
            <a:off x="8116584" y="4232953"/>
            <a:ext cx="3210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 We see a large difference in</a:t>
            </a:r>
          </a:p>
          <a:p>
            <a:r>
              <a:rPr lang="en-US" dirty="0"/>
              <a:t>Profit Margin between takeout</a:t>
            </a:r>
          </a:p>
          <a:p>
            <a:r>
              <a:rPr lang="en-US" dirty="0"/>
              <a:t>and dine-in</a:t>
            </a:r>
          </a:p>
        </p:txBody>
      </p:sp>
      <p:pic>
        <p:nvPicPr>
          <p:cNvPr id="7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C15D3C01-0DC4-4A45-95C7-0B4AE557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4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760140" y="257628"/>
            <a:ext cx="62486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Trigger: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Show the price changes between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updated price and the original price.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A853C0-9E12-FC4F-8963-C2BAE8B34831}"/>
              </a:ext>
            </a:extLst>
          </p:cNvPr>
          <p:cNvSpPr txBox="1"/>
          <p:nvPr/>
        </p:nvSpPr>
        <p:spPr>
          <a:xfrm>
            <a:off x="497769" y="1799058"/>
            <a:ext cx="46888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CREATE TABLE </a:t>
            </a:r>
            <a:r>
              <a:rPr kumimoji="1" lang="en" altLang="zh-CN" dirty="0" err="1"/>
              <a:t>PriceChangeTable</a:t>
            </a:r>
            <a:r>
              <a:rPr kumimoji="1" lang="en" altLang="zh-CN" dirty="0"/>
              <a:t>(</a:t>
            </a:r>
          </a:p>
          <a:p>
            <a:r>
              <a:rPr kumimoji="1" lang="en" altLang="zh-CN" dirty="0" err="1"/>
              <a:t>PriceStructure</a:t>
            </a:r>
            <a:r>
              <a:rPr kumimoji="1" lang="en" altLang="zh-CN" dirty="0"/>
              <a:t> INT,</a:t>
            </a:r>
          </a:p>
          <a:p>
            <a:r>
              <a:rPr kumimoji="1" lang="en" altLang="zh-CN" dirty="0" err="1"/>
              <a:t>OldPrice</a:t>
            </a:r>
            <a:r>
              <a:rPr kumimoji="1" lang="en" altLang="zh-CN" dirty="0"/>
              <a:t> INT,</a:t>
            </a:r>
          </a:p>
          <a:p>
            <a:r>
              <a:rPr kumimoji="1" lang="en" altLang="zh-CN" dirty="0" err="1"/>
              <a:t>NewPrice</a:t>
            </a:r>
            <a:r>
              <a:rPr kumimoji="1" lang="en" altLang="zh-CN" dirty="0"/>
              <a:t> INT,</a:t>
            </a:r>
          </a:p>
          <a:p>
            <a:r>
              <a:rPr kumimoji="1" lang="en" altLang="zh-CN" dirty="0" err="1"/>
              <a:t>PriceChange</a:t>
            </a:r>
            <a:r>
              <a:rPr kumimoji="1" lang="en" altLang="zh-CN" dirty="0"/>
              <a:t> INT);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DELIMITER //</a:t>
            </a:r>
          </a:p>
          <a:p>
            <a:r>
              <a:rPr kumimoji="1" lang="en" altLang="zh-CN" dirty="0"/>
              <a:t>CREATE TRIGGER </a:t>
            </a:r>
            <a:r>
              <a:rPr kumimoji="1" lang="en" altLang="zh-CN" dirty="0" err="1"/>
              <a:t>updateprice</a:t>
            </a:r>
            <a:endParaRPr kumimoji="1" lang="en" altLang="zh-CN" dirty="0"/>
          </a:p>
          <a:p>
            <a:r>
              <a:rPr kumimoji="1" lang="en" altLang="zh-CN" dirty="0"/>
              <a:t>BEFORE UPDATE</a:t>
            </a:r>
          </a:p>
          <a:p>
            <a:r>
              <a:rPr kumimoji="1" lang="en" altLang="zh-CN" dirty="0"/>
              <a:t>ON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FOR EACH ROW</a:t>
            </a:r>
          </a:p>
          <a:p>
            <a:r>
              <a:rPr kumimoji="1" lang="en" altLang="zh-CN" dirty="0"/>
              <a:t>BEGIN</a:t>
            </a:r>
          </a:p>
          <a:p>
            <a:r>
              <a:rPr kumimoji="1" lang="en" altLang="zh-CN" dirty="0"/>
              <a:t>IF </a:t>
            </a:r>
            <a:r>
              <a:rPr kumimoji="1" lang="en" altLang="zh-CN" dirty="0" err="1"/>
              <a:t>OLD.Price</a:t>
            </a:r>
            <a:r>
              <a:rPr kumimoji="1" lang="en" altLang="zh-CN" dirty="0"/>
              <a:t> != </a:t>
            </a:r>
            <a:r>
              <a:rPr kumimoji="1" lang="en" altLang="zh-CN" dirty="0" err="1"/>
              <a:t>NEW.Price</a:t>
            </a:r>
            <a:r>
              <a:rPr kumimoji="1" lang="en" altLang="zh-CN" dirty="0"/>
              <a:t> THEN</a:t>
            </a:r>
          </a:p>
          <a:p>
            <a:r>
              <a:rPr kumimoji="1" lang="en" altLang="zh-CN" dirty="0"/>
              <a:t>INSERT INTO </a:t>
            </a:r>
            <a:r>
              <a:rPr kumimoji="1" lang="en" altLang="zh-CN" dirty="0" err="1"/>
              <a:t>PriceChangeTable</a:t>
            </a:r>
            <a:r>
              <a:rPr kumimoji="1" lang="en" altLang="zh-CN" dirty="0"/>
              <a:t> VALUES</a:t>
            </a:r>
          </a:p>
          <a:p>
            <a:r>
              <a:rPr kumimoji="1" lang="en" altLang="zh-CN" dirty="0"/>
              <a:t>(</a:t>
            </a:r>
            <a:r>
              <a:rPr kumimoji="1" lang="en" altLang="zh-CN" dirty="0" err="1"/>
              <a:t>OLD.PriceStructure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OLD.Price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NEW.Price</a:t>
            </a:r>
            <a:r>
              <a:rPr kumimoji="1" lang="en" altLang="zh-CN" dirty="0"/>
              <a:t>, </a:t>
            </a:r>
          </a:p>
          <a:p>
            <a:r>
              <a:rPr kumimoji="1" lang="en" altLang="zh-CN" dirty="0" err="1"/>
              <a:t>NEW.Price-OLD.Price</a:t>
            </a:r>
            <a:r>
              <a:rPr kumimoji="1" lang="en" altLang="zh-CN" dirty="0"/>
              <a:t>); </a:t>
            </a:r>
          </a:p>
          <a:p>
            <a:r>
              <a:rPr kumimoji="1" lang="en" altLang="zh-CN" dirty="0"/>
              <a:t>END IF;</a:t>
            </a:r>
          </a:p>
          <a:p>
            <a:r>
              <a:rPr kumimoji="1" lang="en" altLang="zh-CN" dirty="0"/>
              <a:t>END //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EF8953-6BCC-6A45-9257-58EE16109A16}"/>
              </a:ext>
            </a:extLst>
          </p:cNvPr>
          <p:cNvSpPr txBox="1"/>
          <p:nvPr/>
        </p:nvSpPr>
        <p:spPr>
          <a:xfrm>
            <a:off x="5311628" y="1827288"/>
            <a:ext cx="59595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SET SQL_SAFE_UPDATES = 0;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12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1;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13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4;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27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6;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26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14;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6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16;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20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22;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16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25;</a:t>
            </a:r>
          </a:p>
          <a:p>
            <a:r>
              <a:rPr kumimoji="1" lang="en" altLang="zh-CN" dirty="0"/>
              <a:t>UPDATE </a:t>
            </a:r>
            <a:r>
              <a:rPr kumimoji="1" lang="en" altLang="zh-CN" dirty="0" err="1"/>
              <a:t>PriceTable</a:t>
            </a:r>
            <a:r>
              <a:rPr kumimoji="1" lang="en" altLang="zh-CN" dirty="0"/>
              <a:t> SET Price = 17 WHERE </a:t>
            </a:r>
            <a:r>
              <a:rPr kumimoji="1" lang="en" altLang="zh-CN" dirty="0" err="1"/>
              <a:t>PriceStructure</a:t>
            </a:r>
            <a:r>
              <a:rPr kumimoji="1" lang="en" altLang="zh-CN" dirty="0"/>
              <a:t> = 30;</a:t>
            </a:r>
          </a:p>
          <a:p>
            <a:endParaRPr kumimoji="1" lang="en" altLang="zh-CN" dirty="0"/>
          </a:p>
          <a:p>
            <a:r>
              <a:rPr kumimoji="1" lang="en" altLang="zh-CN" dirty="0"/>
              <a:t>SELECT Item, </a:t>
            </a:r>
            <a:r>
              <a:rPr kumimoji="1" lang="en" altLang="zh-CN" dirty="0" err="1"/>
              <a:t>OldPrice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NewPrice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PriceChange</a:t>
            </a:r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FROM </a:t>
            </a:r>
            <a:r>
              <a:rPr kumimoji="1" lang="en" altLang="zh-CN" dirty="0" err="1"/>
              <a:t>PriceChangeTable</a:t>
            </a:r>
            <a:r>
              <a:rPr kumimoji="1" lang="en" altLang="zh-CN" dirty="0"/>
              <a:t> pct</a:t>
            </a:r>
          </a:p>
          <a:p>
            <a:r>
              <a:rPr kumimoji="1" lang="en" altLang="zh-CN" dirty="0"/>
              <a:t>INNER JOIN Menu m </a:t>
            </a:r>
          </a:p>
          <a:p>
            <a:r>
              <a:rPr kumimoji="1" lang="en" altLang="zh-CN" dirty="0"/>
              <a:t>ON </a:t>
            </a:r>
            <a:r>
              <a:rPr kumimoji="1" lang="en" altLang="zh-CN" dirty="0" err="1"/>
              <a:t>pct.PriceStructure</a:t>
            </a:r>
            <a:r>
              <a:rPr kumimoji="1" lang="en" altLang="zh-CN" dirty="0"/>
              <a:t>=</a:t>
            </a:r>
            <a:r>
              <a:rPr kumimoji="1" lang="en" altLang="zh-CN" dirty="0" err="1"/>
              <a:t>m.PriceStructure</a:t>
            </a:r>
            <a:r>
              <a:rPr kumimoji="1" lang="en" altLang="zh-CN" dirty="0"/>
              <a:t>;</a:t>
            </a:r>
            <a:endParaRPr kumimoji="1" lang="zh-CN" altLang="en-US" dirty="0"/>
          </a:p>
        </p:txBody>
      </p:sp>
      <p:pic>
        <p:nvPicPr>
          <p:cNvPr id="10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A2658A39-DE4D-714A-9DF7-44452AA1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2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760140" y="257628"/>
            <a:ext cx="62486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Trigger: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Show the price changes between 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updated price and the original price.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CD982066-8BCC-9648-900B-735284AC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9" y="2085274"/>
            <a:ext cx="8491682" cy="3984033"/>
          </a:xfrm>
          <a:prstGeom prst="rect">
            <a:avLst/>
          </a:prstGeom>
        </p:spPr>
      </p:pic>
      <p:pic>
        <p:nvPicPr>
          <p:cNvPr id="6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18653643-447B-374A-BECD-3EFDD9D6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49DD0066-540B-8D46-97FD-E560E9F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70291" y="257628"/>
            <a:ext cx="112283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Stored Procedure: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Show the menu, order day and order time for only takeout orders.</a:t>
            </a:r>
            <a:endParaRPr lang="en-US" sz="3200" b="1" dirty="0">
              <a:solidFill>
                <a:srgbClr val="B6021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8FCEDA-E1E7-D646-BBFE-EF651012AEE9}"/>
              </a:ext>
            </a:extLst>
          </p:cNvPr>
          <p:cNvSpPr txBox="1"/>
          <p:nvPr/>
        </p:nvSpPr>
        <p:spPr>
          <a:xfrm>
            <a:off x="552090" y="1863305"/>
            <a:ext cx="670959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DELIMITER $$</a:t>
            </a:r>
          </a:p>
          <a:p>
            <a:r>
              <a:rPr kumimoji="1" lang="en" altLang="zh-CN" dirty="0"/>
              <a:t>CREATE PROCEDURE </a:t>
            </a:r>
            <a:r>
              <a:rPr kumimoji="1" lang="en" altLang="zh-CN" dirty="0" err="1"/>
              <a:t>takeoutmenu</a:t>
            </a:r>
            <a:r>
              <a:rPr kumimoji="1" lang="en" altLang="zh-CN" dirty="0"/>
              <a:t>(</a:t>
            </a:r>
          </a:p>
          <a:p>
            <a:r>
              <a:rPr kumimoji="1" lang="en" altLang="zh-CN" dirty="0"/>
              <a:t>IN </a:t>
            </a:r>
            <a:r>
              <a:rPr kumimoji="1" lang="en" altLang="zh-CN" dirty="0" err="1"/>
              <a:t>takeoutornot</a:t>
            </a:r>
            <a:r>
              <a:rPr kumimoji="1" lang="en" altLang="zh-CN" dirty="0"/>
              <a:t> VARCHAR(100)</a:t>
            </a:r>
          </a:p>
          <a:p>
            <a:r>
              <a:rPr kumimoji="1" lang="en" altLang="zh-CN" dirty="0"/>
              <a:t>)</a:t>
            </a:r>
          </a:p>
          <a:p>
            <a:r>
              <a:rPr kumimoji="1" lang="en" altLang="zh-CN" dirty="0"/>
              <a:t>BEGIN</a:t>
            </a:r>
          </a:p>
          <a:p>
            <a:r>
              <a:rPr kumimoji="1" lang="en" altLang="zh-CN" dirty="0"/>
              <a:t>SELECT </a:t>
            </a:r>
            <a:r>
              <a:rPr kumimoji="1" lang="en" altLang="zh-CN" dirty="0" err="1"/>
              <a:t>m.Item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tk.OrderDay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tk.OrderTime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tk.Takeout</a:t>
            </a:r>
            <a:r>
              <a:rPr kumimoji="1" lang="en" altLang="zh-CN" dirty="0"/>
              <a:t> FROM Menu m</a:t>
            </a:r>
          </a:p>
          <a:p>
            <a:r>
              <a:rPr kumimoji="1" lang="en" altLang="zh-CN" dirty="0"/>
              <a:t>LEFT JOIN </a:t>
            </a:r>
            <a:r>
              <a:rPr kumimoji="1" lang="en" altLang="zh-CN" dirty="0" err="1"/>
              <a:t>OrderList</a:t>
            </a:r>
            <a:r>
              <a:rPr kumimoji="1" lang="en" altLang="zh-CN" dirty="0"/>
              <a:t> </a:t>
            </a:r>
            <a:r>
              <a:rPr kumimoji="1" lang="en" altLang="zh-CN" dirty="0" err="1"/>
              <a:t>ol</a:t>
            </a:r>
            <a:r>
              <a:rPr kumimoji="1" lang="en" altLang="zh-CN" dirty="0"/>
              <a:t> ON </a:t>
            </a:r>
            <a:r>
              <a:rPr kumimoji="1" lang="en" altLang="zh-CN" dirty="0" err="1"/>
              <a:t>ol.MenuID</a:t>
            </a:r>
            <a:r>
              <a:rPr kumimoji="1" lang="en" altLang="zh-CN" dirty="0"/>
              <a:t> = </a:t>
            </a:r>
            <a:r>
              <a:rPr kumimoji="1" lang="en" altLang="zh-CN" dirty="0" err="1"/>
              <a:t>m.MenuID</a:t>
            </a:r>
            <a:endParaRPr kumimoji="1" lang="en" altLang="zh-CN" dirty="0"/>
          </a:p>
          <a:p>
            <a:r>
              <a:rPr kumimoji="1" lang="en" altLang="zh-CN" dirty="0"/>
              <a:t>LEFT JOIN </a:t>
            </a:r>
            <a:r>
              <a:rPr kumimoji="1" lang="en" altLang="zh-CN" dirty="0" err="1"/>
              <a:t>OrderTime</a:t>
            </a:r>
            <a:r>
              <a:rPr kumimoji="1" lang="en" altLang="zh-CN" dirty="0"/>
              <a:t> </a:t>
            </a:r>
            <a:r>
              <a:rPr kumimoji="1" lang="en" altLang="zh-CN" dirty="0" err="1"/>
              <a:t>ot</a:t>
            </a:r>
            <a:r>
              <a:rPr kumimoji="1" lang="en" altLang="zh-CN" dirty="0"/>
              <a:t> ON </a:t>
            </a:r>
            <a:r>
              <a:rPr kumimoji="1" lang="en" altLang="zh-CN" dirty="0" err="1"/>
              <a:t>ot.OrderID</a:t>
            </a:r>
            <a:r>
              <a:rPr kumimoji="1" lang="en" altLang="zh-CN" dirty="0"/>
              <a:t>=</a:t>
            </a:r>
            <a:r>
              <a:rPr kumimoji="1" lang="en" altLang="zh-CN" dirty="0" err="1"/>
              <a:t>ol.OrderID</a:t>
            </a:r>
            <a:endParaRPr kumimoji="1" lang="en" altLang="zh-CN" dirty="0"/>
          </a:p>
          <a:p>
            <a:r>
              <a:rPr kumimoji="1" lang="en" altLang="zh-CN" dirty="0"/>
              <a:t>LEFT JOIN </a:t>
            </a:r>
            <a:r>
              <a:rPr kumimoji="1" lang="en" altLang="zh-CN" dirty="0" err="1"/>
              <a:t>TimeKey</a:t>
            </a:r>
            <a:r>
              <a:rPr kumimoji="1" lang="en" altLang="zh-CN" dirty="0"/>
              <a:t> </a:t>
            </a:r>
            <a:r>
              <a:rPr kumimoji="1" lang="en" altLang="zh-CN" dirty="0" err="1"/>
              <a:t>tk</a:t>
            </a:r>
            <a:r>
              <a:rPr kumimoji="1" lang="en" altLang="zh-CN" dirty="0"/>
              <a:t> ON </a:t>
            </a:r>
            <a:r>
              <a:rPr kumimoji="1" lang="en" altLang="zh-CN" dirty="0" err="1"/>
              <a:t>tk.TimeID</a:t>
            </a:r>
            <a:r>
              <a:rPr kumimoji="1" lang="en" altLang="zh-CN" dirty="0"/>
              <a:t>=</a:t>
            </a:r>
            <a:r>
              <a:rPr kumimoji="1" lang="en" altLang="zh-CN" dirty="0" err="1"/>
              <a:t>ot.TimeID</a:t>
            </a:r>
            <a:endParaRPr kumimoji="1" lang="en" altLang="zh-CN" dirty="0"/>
          </a:p>
          <a:p>
            <a:r>
              <a:rPr kumimoji="1" lang="en" altLang="zh-CN" dirty="0"/>
              <a:t>AND (</a:t>
            </a:r>
            <a:r>
              <a:rPr kumimoji="1" lang="en" altLang="zh-CN" dirty="0" err="1"/>
              <a:t>tk.Takeout</a:t>
            </a:r>
            <a:r>
              <a:rPr kumimoji="1" lang="en" altLang="zh-CN" dirty="0"/>
              <a:t>=</a:t>
            </a:r>
            <a:r>
              <a:rPr kumimoji="1" lang="en" altLang="zh-CN" dirty="0" err="1"/>
              <a:t>takeoutornot</a:t>
            </a:r>
            <a:r>
              <a:rPr kumimoji="1" lang="en" altLang="zh-CN" dirty="0"/>
              <a:t>)</a:t>
            </a:r>
          </a:p>
          <a:p>
            <a:r>
              <a:rPr kumimoji="1" lang="en" altLang="zh-CN" dirty="0"/>
              <a:t>WHERE </a:t>
            </a:r>
            <a:r>
              <a:rPr kumimoji="1" lang="en" altLang="zh-CN" dirty="0" err="1"/>
              <a:t>tk.Takeout</a:t>
            </a:r>
            <a:r>
              <a:rPr kumimoji="1" lang="en" altLang="zh-CN" dirty="0"/>
              <a:t> IS NOT NULL;</a:t>
            </a:r>
          </a:p>
          <a:p>
            <a:r>
              <a:rPr kumimoji="1" lang="en" altLang="zh-CN" dirty="0"/>
              <a:t>END $$</a:t>
            </a:r>
          </a:p>
          <a:p>
            <a:r>
              <a:rPr kumimoji="1" lang="en" altLang="zh-CN" dirty="0"/>
              <a:t>DELIMITER ;</a:t>
            </a:r>
          </a:p>
          <a:p>
            <a:endParaRPr kumimoji="1" lang="en" altLang="zh-CN" dirty="0"/>
          </a:p>
          <a:p>
            <a:r>
              <a:rPr kumimoji="1" lang="en" altLang="zh-CN" dirty="0"/>
              <a:t>CALL </a:t>
            </a:r>
            <a:r>
              <a:rPr kumimoji="1" lang="en" altLang="zh-CN" dirty="0" err="1"/>
              <a:t>takeoutmenu</a:t>
            </a:r>
            <a:r>
              <a:rPr kumimoji="1" lang="en" altLang="zh-CN" dirty="0"/>
              <a:t>('yes');</a:t>
            </a:r>
            <a:endParaRPr kumimoji="1" lang="zh-CN" altLang="en-US" dirty="0"/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252A1C80-5501-DA45-BFC6-613F4AD9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84" y="1647571"/>
            <a:ext cx="4378226" cy="43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der Amber India Restaurant - SF Delivery Online | San Francisco Bay Area  | Menu &amp;amp; Prices | Uber Eats">
            <a:extLst>
              <a:ext uri="{FF2B5EF4-FFF2-40B4-BE49-F238E27FC236}">
                <a16:creationId xmlns:a16="http://schemas.microsoft.com/office/drawing/2014/main" id="{1AD10FCD-38A9-954A-B56C-64868EC7B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/>
        </p:blipFill>
        <p:spPr bwMode="auto">
          <a:xfrm>
            <a:off x="0" y="0"/>
            <a:ext cx="121920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1794933" y="2106976"/>
            <a:ext cx="8229600" cy="2800767"/>
          </a:xfrm>
          <a:prstGeom prst="rect">
            <a:avLst/>
          </a:prstGeom>
          <a:solidFill>
            <a:srgbClr val="B602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8800" b="1" dirty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6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DD472-A80F-E840-B22D-25AA7AB805E9}"/>
              </a:ext>
            </a:extLst>
          </p:cNvPr>
          <p:cNvSpPr txBox="1"/>
          <p:nvPr/>
        </p:nvSpPr>
        <p:spPr>
          <a:xfrm>
            <a:off x="615680" y="38225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88ECF-1960-7F43-969C-881521377336}"/>
              </a:ext>
            </a:extLst>
          </p:cNvPr>
          <p:cNvSpPr txBox="1"/>
          <p:nvPr/>
        </p:nvSpPr>
        <p:spPr>
          <a:xfrm>
            <a:off x="652292" y="2286517"/>
            <a:ext cx="64903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Our questions where about profitability: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/>
              <a:t>Is the weekend or weekday more profitable?</a:t>
            </a: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/>
              <a:t>Is lunch or dinner more profitable?</a:t>
            </a:r>
          </a:p>
          <a:p>
            <a:pPr marL="5143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/>
              <a:t>Is take-out less profitable because of the lack of alcohol and desserts purchased with dine-in orders?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Top Fun Things to Do in San Francisco - 2021 | Airbnb®">
            <a:extLst>
              <a:ext uri="{FF2B5EF4-FFF2-40B4-BE49-F238E27FC236}">
                <a16:creationId xmlns:a16="http://schemas.microsoft.com/office/drawing/2014/main" id="{6E527319-C8A3-2744-B114-BAAF4043A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" r="1" b="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Arc 1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图片 5" descr="餐厅里的人们&#10;&#10;中度可信度描述已自动生成">
            <a:extLst>
              <a:ext uri="{FF2B5EF4-FFF2-40B4-BE49-F238E27FC236}">
                <a16:creationId xmlns:a16="http://schemas.microsoft.com/office/drawing/2014/main" id="{A78C7EC3-2351-374A-872F-99FF95B3A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3" r="15188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3074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9985573E-49F2-0043-A27A-40FEADCA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9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3A768-10D9-1146-B0CC-946F48C70930}"/>
              </a:ext>
            </a:extLst>
          </p:cNvPr>
          <p:cNvSpPr txBox="1"/>
          <p:nvPr/>
        </p:nvSpPr>
        <p:spPr>
          <a:xfrm>
            <a:off x="3645977" y="344173"/>
            <a:ext cx="4759566" cy="135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Creating our Tables</a:t>
            </a:r>
          </a:p>
        </p:txBody>
      </p:sp>
      <p:pic>
        <p:nvPicPr>
          <p:cNvPr id="13" name="图片 12" descr="房间里的沙发和桌子&#10;&#10;中度可信度描述已自动生成">
            <a:extLst>
              <a:ext uri="{FF2B5EF4-FFF2-40B4-BE49-F238E27FC236}">
                <a16:creationId xmlns:a16="http://schemas.microsoft.com/office/drawing/2014/main" id="{399FC95F-8DD9-A64E-869B-9F2735B6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0" r="2401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627883-A06F-2F47-9900-A7E66520EA2A}"/>
              </a:ext>
            </a:extLst>
          </p:cNvPr>
          <p:cNvSpPr txBox="1"/>
          <p:nvPr/>
        </p:nvSpPr>
        <p:spPr>
          <a:xfrm>
            <a:off x="3733438" y="1905818"/>
            <a:ext cx="4759567" cy="410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answer our questions we needed two sets of data: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The </a:t>
            </a:r>
            <a:r>
              <a:rPr lang="en-US" sz="2400" dirty="0">
                <a:solidFill>
                  <a:srgbClr val="B6021E"/>
                </a:solidFill>
              </a:rPr>
              <a:t>Menu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Amber, including categories for the food, prices and profits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Daily </a:t>
            </a:r>
            <a:r>
              <a:rPr lang="en-US" sz="2400" dirty="0">
                <a:solidFill>
                  <a:schemeClr val="accent1"/>
                </a:solidFill>
              </a:rPr>
              <a:t>Orders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Amber, what items are ordered, what day, lunch/dinner and takeout/dine-in</a:t>
            </a:r>
          </a:p>
        </p:txBody>
      </p:sp>
      <p:pic>
        <p:nvPicPr>
          <p:cNvPr id="2050" name="Picture 2" descr="Amber India">
            <a:extLst>
              <a:ext uri="{FF2B5EF4-FFF2-40B4-BE49-F238E27FC236}">
                <a16:creationId xmlns:a16="http://schemas.microsoft.com/office/drawing/2014/main" id="{C7147D6F-5F18-9743-86AE-9A02A777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1" r="35093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D7A70585-946C-7349-9255-1216E778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4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34A1D-3DC0-8240-836A-36C16C136AF6}"/>
              </a:ext>
            </a:extLst>
          </p:cNvPr>
          <p:cNvSpPr txBox="1"/>
          <p:nvPr/>
        </p:nvSpPr>
        <p:spPr>
          <a:xfrm>
            <a:off x="4435620" y="195983"/>
            <a:ext cx="2348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Menu Tables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3597E2-30EB-0A41-B2DA-3C3FAB5D9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846880"/>
              </p:ext>
            </p:extLst>
          </p:nvPr>
        </p:nvGraphicFramePr>
        <p:xfrm>
          <a:off x="422383" y="1438859"/>
          <a:ext cx="5187309" cy="2366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172">
                  <a:extLst>
                    <a:ext uri="{9D8B030D-6E8A-4147-A177-3AD203B41FA5}">
                      <a16:colId xmlns:a16="http://schemas.microsoft.com/office/drawing/2014/main" val="2076063051"/>
                    </a:ext>
                  </a:extLst>
                </a:gridCol>
                <a:gridCol w="1894798">
                  <a:extLst>
                    <a:ext uri="{9D8B030D-6E8A-4147-A177-3AD203B41FA5}">
                      <a16:colId xmlns:a16="http://schemas.microsoft.com/office/drawing/2014/main" val="1617548134"/>
                    </a:ext>
                  </a:extLst>
                </a:gridCol>
                <a:gridCol w="1107245">
                  <a:extLst>
                    <a:ext uri="{9D8B030D-6E8A-4147-A177-3AD203B41FA5}">
                      <a16:colId xmlns:a16="http://schemas.microsoft.com/office/drawing/2014/main" val="566552671"/>
                    </a:ext>
                  </a:extLst>
                </a:gridCol>
                <a:gridCol w="1315094">
                  <a:extLst>
                    <a:ext uri="{9D8B030D-6E8A-4147-A177-3AD203B41FA5}">
                      <a16:colId xmlns:a16="http://schemas.microsoft.com/office/drawing/2014/main" val="1830318766"/>
                    </a:ext>
                  </a:extLst>
                </a:gridCol>
              </a:tblGrid>
              <a:tr h="6063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MenuID</a:t>
                      </a:r>
                      <a:endParaRPr lang="en-US" sz="1600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Item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MealType</a:t>
                      </a:r>
                      <a:endParaRPr lang="en-US" sz="1600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Price Structure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4397"/>
                  </a:ext>
                </a:extLst>
              </a:tr>
              <a:tr h="60192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Edamame and Potato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35864"/>
                  </a:ext>
                </a:extLst>
              </a:tr>
              <a:tr h="60192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Chilli</a:t>
                      </a:r>
                      <a:r>
                        <a:rPr lang="en-US" dirty="0"/>
                        <a:t> Chicken Dumpling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498508"/>
                  </a:ext>
                </a:extLst>
              </a:tr>
              <a:tr h="4804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Kolkata Fish Fry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0825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25BCE-B585-1747-8D3E-44121616FFD5}"/>
              </a:ext>
            </a:extLst>
          </p:cNvPr>
          <p:cNvSpPr txBox="1"/>
          <p:nvPr/>
        </p:nvSpPr>
        <p:spPr>
          <a:xfrm>
            <a:off x="422382" y="934951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Menu Table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B675FB-A702-4444-AC71-3AB71E2FB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97287"/>
              </p:ext>
            </p:extLst>
          </p:nvPr>
        </p:nvGraphicFramePr>
        <p:xfrm>
          <a:off x="6552625" y="1438859"/>
          <a:ext cx="5187308" cy="2366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7">
                  <a:extLst>
                    <a:ext uri="{9D8B030D-6E8A-4147-A177-3AD203B41FA5}">
                      <a16:colId xmlns:a16="http://schemas.microsoft.com/office/drawing/2014/main" val="1138403139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477324500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819500679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57747478"/>
                    </a:ext>
                  </a:extLst>
                </a:gridCol>
              </a:tblGrid>
              <a:tr h="58190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MealType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MType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Subtype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MeatKey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0984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Appetizer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25868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Appetizer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Soup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474261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Entrée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Clay Oven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8852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9EDA44-1124-E24C-B5D5-AAB3C9706DB9}"/>
              </a:ext>
            </a:extLst>
          </p:cNvPr>
          <p:cNvSpPr txBox="1"/>
          <p:nvPr/>
        </p:nvSpPr>
        <p:spPr>
          <a:xfrm>
            <a:off x="6552625" y="986322"/>
            <a:ext cx="208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MealAttribute</a:t>
            </a:r>
            <a:r>
              <a:rPr lang="en-US" b="1" dirty="0"/>
              <a:t> Table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5F7841-8FB3-CC42-A748-606A3D125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9375"/>
              </p:ext>
            </p:extLst>
          </p:nvPr>
        </p:nvGraphicFramePr>
        <p:xfrm>
          <a:off x="422388" y="4982297"/>
          <a:ext cx="4013232" cy="1471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958">
                  <a:extLst>
                    <a:ext uri="{9D8B030D-6E8A-4147-A177-3AD203B41FA5}">
                      <a16:colId xmlns:a16="http://schemas.microsoft.com/office/drawing/2014/main" val="1319239472"/>
                    </a:ext>
                  </a:extLst>
                </a:gridCol>
                <a:gridCol w="1027530">
                  <a:extLst>
                    <a:ext uri="{9D8B030D-6E8A-4147-A177-3AD203B41FA5}">
                      <a16:colId xmlns:a16="http://schemas.microsoft.com/office/drawing/2014/main" val="2471554708"/>
                    </a:ext>
                  </a:extLst>
                </a:gridCol>
                <a:gridCol w="1337744">
                  <a:extLst>
                    <a:ext uri="{9D8B030D-6E8A-4147-A177-3AD203B41FA5}">
                      <a16:colId xmlns:a16="http://schemas.microsoft.com/office/drawing/2014/main" val="3314497034"/>
                    </a:ext>
                  </a:extLst>
                </a:gridCol>
              </a:tblGrid>
              <a:tr h="362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Price Structure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Price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Profit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376942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338121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5677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4612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AD9764-F847-054F-8222-4A561B686E45}"/>
              </a:ext>
            </a:extLst>
          </p:cNvPr>
          <p:cNvSpPr txBox="1"/>
          <p:nvPr/>
        </p:nvSpPr>
        <p:spPr>
          <a:xfrm>
            <a:off x="422382" y="4504967"/>
            <a:ext cx="1215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/>
              <a:t>Price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A0D8444-F87F-394F-98A5-5F5F9563B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17599"/>
              </p:ext>
            </p:extLst>
          </p:nvPr>
        </p:nvGraphicFramePr>
        <p:xfrm>
          <a:off x="5370963" y="4982297"/>
          <a:ext cx="29098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92">
                  <a:extLst>
                    <a:ext uri="{9D8B030D-6E8A-4147-A177-3AD203B41FA5}">
                      <a16:colId xmlns:a16="http://schemas.microsoft.com/office/drawing/2014/main" val="3676826489"/>
                    </a:ext>
                  </a:extLst>
                </a:gridCol>
                <a:gridCol w="1797977">
                  <a:extLst>
                    <a:ext uri="{9D8B030D-6E8A-4147-A177-3AD203B41FA5}">
                      <a16:colId xmlns:a16="http://schemas.microsoft.com/office/drawing/2014/main" val="3431037712"/>
                    </a:ext>
                  </a:extLst>
                </a:gridCol>
              </a:tblGrid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MeatKey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MeatName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38275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5572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chicken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41773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fish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8809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B896B7B-D451-784F-9F7B-8B120CC1EA8E}"/>
              </a:ext>
            </a:extLst>
          </p:cNvPr>
          <p:cNvSpPr txBox="1"/>
          <p:nvPr/>
        </p:nvSpPr>
        <p:spPr>
          <a:xfrm>
            <a:off x="5370963" y="4554393"/>
            <a:ext cx="15967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 err="1"/>
              <a:t>MeatKey</a:t>
            </a:r>
            <a:r>
              <a:rPr lang="en-US" b="1" dirty="0"/>
              <a:t> Table</a:t>
            </a:r>
          </a:p>
        </p:txBody>
      </p:sp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8E2D60C-935E-C649-8F9E-7AE715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78122"/>
              </p:ext>
            </p:extLst>
          </p:nvPr>
        </p:nvGraphicFramePr>
        <p:xfrm>
          <a:off x="8985754" y="4982297"/>
          <a:ext cx="29098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92">
                  <a:extLst>
                    <a:ext uri="{9D8B030D-6E8A-4147-A177-3AD203B41FA5}">
                      <a16:colId xmlns:a16="http://schemas.microsoft.com/office/drawing/2014/main" val="3676826489"/>
                    </a:ext>
                  </a:extLst>
                </a:gridCol>
                <a:gridCol w="1797977">
                  <a:extLst>
                    <a:ext uri="{9D8B030D-6E8A-4147-A177-3AD203B41FA5}">
                      <a16:colId xmlns:a16="http://schemas.microsoft.com/office/drawing/2014/main" val="3431037712"/>
                    </a:ext>
                  </a:extLst>
                </a:gridCol>
              </a:tblGrid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MeatKey</a:t>
                      </a:r>
                      <a:endParaRPr lang="en-US" dirty="0"/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Veg</a:t>
                      </a:r>
                    </a:p>
                  </a:txBody>
                  <a:tcPr anchor="ctr">
                    <a:solidFill>
                      <a:srgbClr val="B602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38275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5572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41773"/>
                  </a:ext>
                </a:extLst>
              </a:tr>
              <a:tr h="35947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8809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7AB7B7-C584-E349-89C0-6BA211819EE9}"/>
              </a:ext>
            </a:extLst>
          </p:cNvPr>
          <p:cNvSpPr txBox="1"/>
          <p:nvPr/>
        </p:nvSpPr>
        <p:spPr>
          <a:xfrm>
            <a:off x="8985754" y="4554393"/>
            <a:ext cx="1545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 err="1"/>
              <a:t>VegType</a:t>
            </a:r>
            <a:r>
              <a:rPr lang="en-US" b="1" dirty="0"/>
              <a:t> 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E4243D-B2F3-044D-B8C8-46A370FD10F1}"/>
              </a:ext>
            </a:extLst>
          </p:cNvPr>
          <p:cNvCxnSpPr/>
          <p:nvPr/>
        </p:nvCxnSpPr>
        <p:spPr>
          <a:xfrm>
            <a:off x="5869968" y="2622502"/>
            <a:ext cx="4520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4D766C-237B-0941-84E5-90D10002FBD3}"/>
              </a:ext>
            </a:extLst>
          </p:cNvPr>
          <p:cNvCxnSpPr>
            <a:cxnSpLocks/>
          </p:cNvCxnSpPr>
          <p:nvPr/>
        </p:nvCxnSpPr>
        <p:spPr>
          <a:xfrm rot="5400000">
            <a:off x="2567382" y="4215205"/>
            <a:ext cx="4520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DA8F7D-D110-2C4C-AF6E-7BA5FC685A34}"/>
              </a:ext>
            </a:extLst>
          </p:cNvPr>
          <p:cNvCxnSpPr>
            <a:cxnSpLocks/>
          </p:cNvCxnSpPr>
          <p:nvPr/>
        </p:nvCxnSpPr>
        <p:spPr>
          <a:xfrm flipH="1">
            <a:off x="7295787" y="3969501"/>
            <a:ext cx="1466279" cy="629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C7B481-C196-A246-AB13-B7211C01765F}"/>
              </a:ext>
            </a:extLst>
          </p:cNvPr>
          <p:cNvCxnSpPr>
            <a:cxnSpLocks/>
          </p:cNvCxnSpPr>
          <p:nvPr/>
        </p:nvCxnSpPr>
        <p:spPr>
          <a:xfrm>
            <a:off x="8766973" y="3962451"/>
            <a:ext cx="821870" cy="542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D3E8CD8B-DD41-E74E-90C4-17A09888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2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530A9953-003F-2943-BE18-FF0C07BF3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298057"/>
              </p:ext>
            </p:extLst>
          </p:nvPr>
        </p:nvGraphicFramePr>
        <p:xfrm>
          <a:off x="471810" y="2462826"/>
          <a:ext cx="2081468" cy="185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734">
                  <a:extLst>
                    <a:ext uri="{9D8B030D-6E8A-4147-A177-3AD203B41FA5}">
                      <a16:colId xmlns:a16="http://schemas.microsoft.com/office/drawing/2014/main" val="1319239472"/>
                    </a:ext>
                  </a:extLst>
                </a:gridCol>
                <a:gridCol w="1040734">
                  <a:extLst>
                    <a:ext uri="{9D8B030D-6E8A-4147-A177-3AD203B41FA5}">
                      <a16:colId xmlns:a16="http://schemas.microsoft.com/office/drawing/2014/main" val="2471554708"/>
                    </a:ext>
                  </a:extLst>
                </a:gridCol>
              </a:tblGrid>
              <a:tr h="7474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TimeID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376942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338121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5677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4612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77B722-0DF6-8F4B-8204-3D10C6ECA62A}"/>
              </a:ext>
            </a:extLst>
          </p:cNvPr>
          <p:cNvSpPr txBox="1"/>
          <p:nvPr/>
        </p:nvSpPr>
        <p:spPr>
          <a:xfrm>
            <a:off x="471809" y="2031850"/>
            <a:ext cx="177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OrderTime</a:t>
            </a:r>
            <a:r>
              <a:rPr lang="en-US" b="1" dirty="0"/>
              <a:t> Table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26962F-0DD5-E047-9180-276880DBD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872687"/>
              </p:ext>
            </p:extLst>
          </p:nvPr>
        </p:nvGraphicFramePr>
        <p:xfrm>
          <a:off x="4508067" y="1354861"/>
          <a:ext cx="5187308" cy="2366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7">
                  <a:extLst>
                    <a:ext uri="{9D8B030D-6E8A-4147-A177-3AD203B41FA5}">
                      <a16:colId xmlns:a16="http://schemas.microsoft.com/office/drawing/2014/main" val="1138403139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477324500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819500679"/>
                    </a:ext>
                  </a:extLst>
                </a:gridCol>
                <a:gridCol w="1296827">
                  <a:extLst>
                    <a:ext uri="{9D8B030D-6E8A-4147-A177-3AD203B41FA5}">
                      <a16:colId xmlns:a16="http://schemas.microsoft.com/office/drawing/2014/main" val="157747478"/>
                    </a:ext>
                  </a:extLst>
                </a:gridCol>
              </a:tblGrid>
              <a:tr h="58190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TimeID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OrderDay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OrderTime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Takeout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60984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lunch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25868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lunch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474261"/>
                  </a:ext>
                </a:extLst>
              </a:tr>
              <a:tr h="5950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dinner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8852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E68DF8-68EA-B449-9CB9-48D665CDE87A}"/>
              </a:ext>
            </a:extLst>
          </p:cNvPr>
          <p:cNvSpPr txBox="1"/>
          <p:nvPr/>
        </p:nvSpPr>
        <p:spPr>
          <a:xfrm>
            <a:off x="4508067" y="902324"/>
            <a:ext cx="156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TimeKey</a:t>
            </a:r>
            <a:r>
              <a:rPr lang="en-US" b="1" dirty="0"/>
              <a:t> Table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EC9F9022-2496-564D-AC82-CB6D8C295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64355"/>
              </p:ext>
            </p:extLst>
          </p:nvPr>
        </p:nvGraphicFramePr>
        <p:xfrm>
          <a:off x="4478539" y="4705717"/>
          <a:ext cx="3122202" cy="185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734">
                  <a:extLst>
                    <a:ext uri="{9D8B030D-6E8A-4147-A177-3AD203B41FA5}">
                      <a16:colId xmlns:a16="http://schemas.microsoft.com/office/drawing/2014/main" val="1319239472"/>
                    </a:ext>
                  </a:extLst>
                </a:gridCol>
                <a:gridCol w="1040734">
                  <a:extLst>
                    <a:ext uri="{9D8B030D-6E8A-4147-A177-3AD203B41FA5}">
                      <a16:colId xmlns:a16="http://schemas.microsoft.com/office/drawing/2014/main" val="2471554708"/>
                    </a:ext>
                  </a:extLst>
                </a:gridCol>
                <a:gridCol w="1040734">
                  <a:extLst>
                    <a:ext uri="{9D8B030D-6E8A-4147-A177-3AD203B41FA5}">
                      <a16:colId xmlns:a16="http://schemas.microsoft.com/office/drawing/2014/main" val="3314497034"/>
                    </a:ext>
                  </a:extLst>
                </a:gridCol>
              </a:tblGrid>
              <a:tr h="7474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MenuID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Qty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376942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338121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5677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461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D37F43-AB4A-8346-8F5F-E65C5E27475F}"/>
              </a:ext>
            </a:extLst>
          </p:cNvPr>
          <p:cNvSpPr txBox="1"/>
          <p:nvPr/>
        </p:nvSpPr>
        <p:spPr>
          <a:xfrm>
            <a:off x="4478538" y="4274741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Price Table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90AC2-332C-7646-BBDE-CD41ABD33DE5}"/>
              </a:ext>
            </a:extLst>
          </p:cNvPr>
          <p:cNvCxnSpPr>
            <a:cxnSpLocks/>
          </p:cNvCxnSpPr>
          <p:nvPr/>
        </p:nvCxnSpPr>
        <p:spPr>
          <a:xfrm>
            <a:off x="2951800" y="4048389"/>
            <a:ext cx="1301701" cy="1088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333F03-EEC2-7247-BD56-33BD8F44F998}"/>
              </a:ext>
            </a:extLst>
          </p:cNvPr>
          <p:cNvCxnSpPr>
            <a:cxnSpLocks/>
          </p:cNvCxnSpPr>
          <p:nvPr/>
        </p:nvCxnSpPr>
        <p:spPr>
          <a:xfrm flipV="1">
            <a:off x="3023719" y="2640458"/>
            <a:ext cx="1322250" cy="47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B6329-39FD-7C42-B895-AFE9C69E5B6D}"/>
              </a:ext>
            </a:extLst>
          </p:cNvPr>
          <p:cNvCxnSpPr>
            <a:cxnSpLocks/>
          </p:cNvCxnSpPr>
          <p:nvPr/>
        </p:nvCxnSpPr>
        <p:spPr>
          <a:xfrm>
            <a:off x="7815209" y="5821638"/>
            <a:ext cx="14623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FF0569-1855-C144-95AA-57FCB9B8BFD4}"/>
              </a:ext>
            </a:extLst>
          </p:cNvPr>
          <p:cNvSpPr txBox="1"/>
          <p:nvPr/>
        </p:nvSpPr>
        <p:spPr>
          <a:xfrm>
            <a:off x="9492033" y="5137079"/>
            <a:ext cx="2219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to the Menu Tables on the previous slide through </a:t>
            </a:r>
            <a:r>
              <a:rPr lang="en-US" b="1" dirty="0" err="1"/>
              <a:t>MenuID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0435B-1964-D34B-BD7C-EEC117935FA3}"/>
              </a:ext>
            </a:extLst>
          </p:cNvPr>
          <p:cNvSpPr txBox="1"/>
          <p:nvPr/>
        </p:nvSpPr>
        <p:spPr>
          <a:xfrm>
            <a:off x="4345969" y="134062"/>
            <a:ext cx="2333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Order Tables</a:t>
            </a:r>
          </a:p>
        </p:txBody>
      </p:sp>
      <p:pic>
        <p:nvPicPr>
          <p:cNvPr id="13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BD3874A6-4752-5E4E-86AB-F6AE7BAF6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1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082838" y="257628"/>
            <a:ext cx="7603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#1: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Is the weekend or weekday more profitable?</a:t>
            </a:r>
          </a:p>
          <a:p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B965-9E63-EB48-B152-5437A7A1D2A6}"/>
              </a:ext>
            </a:extLst>
          </p:cNvPr>
          <p:cNvSpPr txBox="1"/>
          <p:nvPr/>
        </p:nvSpPr>
        <p:spPr>
          <a:xfrm>
            <a:off x="1017141" y="1827288"/>
            <a:ext cx="106062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answer this question we first created the following VIEW:</a:t>
            </a:r>
          </a:p>
          <a:p>
            <a:endParaRPr lang="en-US" dirty="0"/>
          </a:p>
          <a:p>
            <a:r>
              <a:rPr lang="en-US" dirty="0"/>
              <a:t>CREATE VIEW </a:t>
            </a:r>
            <a:r>
              <a:rPr lang="en-US" dirty="0" err="1"/>
              <a:t>ProfitTable</a:t>
            </a:r>
            <a:r>
              <a:rPr lang="en-US" dirty="0"/>
              <a:t> AS</a:t>
            </a:r>
          </a:p>
          <a:p>
            <a:r>
              <a:rPr lang="en-US" dirty="0"/>
              <a:t>SELECT </a:t>
            </a:r>
            <a:r>
              <a:rPr lang="en-US" dirty="0" err="1"/>
              <a:t>ol.OrderID</a:t>
            </a:r>
            <a:r>
              <a:rPr lang="en-US" dirty="0"/>
              <a:t>, </a:t>
            </a:r>
            <a:r>
              <a:rPr lang="en-US" dirty="0" err="1"/>
              <a:t>ol.Qty</a:t>
            </a:r>
            <a:r>
              <a:rPr lang="en-US" dirty="0"/>
              <a:t>, </a:t>
            </a:r>
            <a:r>
              <a:rPr lang="en-US" dirty="0" err="1"/>
              <a:t>tk.OrderDay</a:t>
            </a:r>
            <a:r>
              <a:rPr lang="en-US" dirty="0"/>
              <a:t>, </a:t>
            </a:r>
            <a:r>
              <a:rPr lang="en-US" dirty="0" err="1"/>
              <a:t>tk.OrderTime</a:t>
            </a:r>
            <a:r>
              <a:rPr lang="en-US" dirty="0"/>
              <a:t>, </a:t>
            </a:r>
            <a:r>
              <a:rPr lang="en-US" dirty="0" err="1"/>
              <a:t>tk.Takeout</a:t>
            </a:r>
            <a:r>
              <a:rPr lang="en-US" dirty="0"/>
              <a:t>, </a:t>
            </a:r>
          </a:p>
          <a:p>
            <a:r>
              <a:rPr lang="en-US" dirty="0"/>
              <a:t>(</a:t>
            </a:r>
            <a:r>
              <a:rPr lang="en-US" dirty="0" err="1"/>
              <a:t>pt.Price</a:t>
            </a:r>
            <a:r>
              <a:rPr lang="en-US" dirty="0"/>
              <a:t> * </a:t>
            </a:r>
            <a:r>
              <a:rPr lang="en-US" dirty="0" err="1"/>
              <a:t>ol.Qty</a:t>
            </a:r>
            <a:r>
              <a:rPr lang="en-US" dirty="0"/>
              <a:t>) AS </a:t>
            </a:r>
            <a:r>
              <a:rPr lang="en-US" dirty="0" err="1"/>
              <a:t>TotalPrice</a:t>
            </a:r>
            <a:r>
              <a:rPr lang="en-US" dirty="0"/>
              <a:t>, (</a:t>
            </a:r>
            <a:r>
              <a:rPr lang="en-US" dirty="0" err="1"/>
              <a:t>pt.Profit</a:t>
            </a:r>
            <a:r>
              <a:rPr lang="en-US" dirty="0"/>
              <a:t> * </a:t>
            </a:r>
            <a:r>
              <a:rPr lang="en-US" dirty="0" err="1"/>
              <a:t>ol.Qty</a:t>
            </a:r>
            <a:r>
              <a:rPr lang="en-US" dirty="0"/>
              <a:t>) AS </a:t>
            </a:r>
            <a:r>
              <a:rPr lang="en-US" dirty="0" err="1"/>
              <a:t>TotalProfit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OrderList</a:t>
            </a:r>
            <a:r>
              <a:rPr lang="en-US" dirty="0"/>
              <a:t> </a:t>
            </a:r>
            <a:r>
              <a:rPr lang="en-US" dirty="0" err="1"/>
              <a:t>ol</a:t>
            </a:r>
            <a:r>
              <a:rPr lang="en-US" dirty="0"/>
              <a:t> INNER JOIN </a:t>
            </a:r>
            <a:r>
              <a:rPr lang="en-US" dirty="0" err="1"/>
              <a:t>OrderTime</a:t>
            </a:r>
            <a:r>
              <a:rPr lang="en-US" dirty="0"/>
              <a:t> </a:t>
            </a:r>
            <a:r>
              <a:rPr lang="en-US" dirty="0" err="1"/>
              <a:t>ot</a:t>
            </a:r>
            <a:r>
              <a:rPr lang="en-US" dirty="0"/>
              <a:t> ON </a:t>
            </a:r>
            <a:r>
              <a:rPr lang="en-US" dirty="0" err="1"/>
              <a:t>ol.OrderID</a:t>
            </a:r>
            <a:r>
              <a:rPr lang="en-US" dirty="0"/>
              <a:t> = </a:t>
            </a:r>
            <a:r>
              <a:rPr lang="en-US" dirty="0" err="1"/>
              <a:t>ot.OrderID</a:t>
            </a:r>
            <a:r>
              <a:rPr lang="en-US" dirty="0"/>
              <a:t> </a:t>
            </a:r>
          </a:p>
          <a:p>
            <a:r>
              <a:rPr lang="en-US" dirty="0"/>
              <a:t>INNER JOIN </a:t>
            </a:r>
            <a:r>
              <a:rPr lang="en-US" dirty="0" err="1"/>
              <a:t>TimeKey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ON </a:t>
            </a:r>
            <a:r>
              <a:rPr lang="en-US" dirty="0" err="1"/>
              <a:t>ot.TimeID</a:t>
            </a:r>
            <a:r>
              <a:rPr lang="en-US" dirty="0"/>
              <a:t> = </a:t>
            </a:r>
            <a:r>
              <a:rPr lang="en-US" dirty="0" err="1"/>
              <a:t>tk.TimeID</a:t>
            </a:r>
            <a:endParaRPr lang="en-US" dirty="0"/>
          </a:p>
          <a:p>
            <a:r>
              <a:rPr lang="en-US" dirty="0"/>
              <a:t>INNER JOIN Menu m ON </a:t>
            </a:r>
            <a:r>
              <a:rPr lang="en-US" dirty="0" err="1"/>
              <a:t>ol.MenuID</a:t>
            </a:r>
            <a:r>
              <a:rPr lang="en-US" dirty="0"/>
              <a:t> = </a:t>
            </a:r>
            <a:r>
              <a:rPr lang="en-US" dirty="0" err="1"/>
              <a:t>m.MenuID</a:t>
            </a:r>
            <a:r>
              <a:rPr lang="en-US" dirty="0"/>
              <a:t> </a:t>
            </a:r>
          </a:p>
          <a:p>
            <a:r>
              <a:rPr lang="en-US" dirty="0"/>
              <a:t>INNER JOIN </a:t>
            </a:r>
            <a:r>
              <a:rPr lang="en-US" dirty="0" err="1"/>
              <a:t>PriceTable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ON </a:t>
            </a:r>
            <a:r>
              <a:rPr lang="en-US" dirty="0" err="1"/>
              <a:t>m.PriceStructure</a:t>
            </a:r>
            <a:r>
              <a:rPr lang="en-US" dirty="0"/>
              <a:t> = </a:t>
            </a:r>
            <a:r>
              <a:rPr lang="en-US" dirty="0" err="1"/>
              <a:t>pt.PriceStructure</a:t>
            </a:r>
            <a:r>
              <a:rPr lang="en-US" dirty="0"/>
              <a:t>;</a:t>
            </a:r>
          </a:p>
        </p:txBody>
      </p:sp>
      <p:pic>
        <p:nvPicPr>
          <p:cNvPr id="4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C62D193F-FAC4-7742-A1A2-974EEAD7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7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082838" y="257628"/>
            <a:ext cx="7603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#1: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Is the weekend or weekday more profitable?</a:t>
            </a:r>
          </a:p>
          <a:p>
            <a:endParaRPr lang="en-US" sz="32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FB9BBA-7CA9-F74C-BFA2-84D923CD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69123"/>
              </p:ext>
            </p:extLst>
          </p:nvPr>
        </p:nvGraphicFramePr>
        <p:xfrm>
          <a:off x="2231941" y="2179213"/>
          <a:ext cx="8235891" cy="2215385"/>
        </p:xfrm>
        <a:graphic>
          <a:graphicData uri="http://schemas.openxmlformats.org/drawingml/2006/table">
            <a:tbl>
              <a:tblPr/>
              <a:tblGrid>
                <a:gridCol w="1170917">
                  <a:extLst>
                    <a:ext uri="{9D8B030D-6E8A-4147-A177-3AD203B41FA5}">
                      <a16:colId xmlns:a16="http://schemas.microsoft.com/office/drawing/2014/main" val="2208644810"/>
                    </a:ext>
                  </a:extLst>
                </a:gridCol>
                <a:gridCol w="1144604">
                  <a:extLst>
                    <a:ext uri="{9D8B030D-6E8A-4147-A177-3AD203B41FA5}">
                      <a16:colId xmlns:a16="http://schemas.microsoft.com/office/drawing/2014/main" val="3444058171"/>
                    </a:ext>
                  </a:extLst>
                </a:gridCol>
                <a:gridCol w="1184074">
                  <a:extLst>
                    <a:ext uri="{9D8B030D-6E8A-4147-A177-3AD203B41FA5}">
                      <a16:colId xmlns:a16="http://schemas.microsoft.com/office/drawing/2014/main" val="4165495081"/>
                    </a:ext>
                  </a:extLst>
                </a:gridCol>
                <a:gridCol w="1197231">
                  <a:extLst>
                    <a:ext uri="{9D8B030D-6E8A-4147-A177-3AD203B41FA5}">
                      <a16:colId xmlns:a16="http://schemas.microsoft.com/office/drawing/2014/main" val="943044214"/>
                    </a:ext>
                  </a:extLst>
                </a:gridCol>
                <a:gridCol w="1170917">
                  <a:extLst>
                    <a:ext uri="{9D8B030D-6E8A-4147-A177-3AD203B41FA5}">
                      <a16:colId xmlns:a16="http://schemas.microsoft.com/office/drawing/2014/main" val="1121935345"/>
                    </a:ext>
                  </a:extLst>
                </a:gridCol>
                <a:gridCol w="1184074">
                  <a:extLst>
                    <a:ext uri="{9D8B030D-6E8A-4147-A177-3AD203B41FA5}">
                      <a16:colId xmlns:a16="http://schemas.microsoft.com/office/drawing/2014/main" val="1371377845"/>
                    </a:ext>
                  </a:extLst>
                </a:gridCol>
                <a:gridCol w="1184074">
                  <a:extLst>
                    <a:ext uri="{9D8B030D-6E8A-4147-A177-3AD203B41FA5}">
                      <a16:colId xmlns:a16="http://schemas.microsoft.com/office/drawing/2014/main" val="1591462185"/>
                    </a:ext>
                  </a:extLst>
                </a:gridCol>
              </a:tblGrid>
              <a:tr h="443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OrderID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Qty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OrderTime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Takeout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TotalPrice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TotalProfit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9675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8129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420386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411803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997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DECAD5-645E-A147-BBCE-62B318CD661B}"/>
              </a:ext>
            </a:extLst>
          </p:cNvPr>
          <p:cNvSpPr txBox="1"/>
          <p:nvPr/>
        </p:nvSpPr>
        <p:spPr>
          <a:xfrm>
            <a:off x="667820" y="1572757"/>
            <a:ext cx="351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ProfitTable</a:t>
            </a:r>
            <a:r>
              <a:rPr lang="en-US" dirty="0"/>
              <a:t> LIMIT 4;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A6EEB-6D49-8047-8DA8-358C856E6796}"/>
              </a:ext>
            </a:extLst>
          </p:cNvPr>
          <p:cNvSpPr txBox="1"/>
          <p:nvPr/>
        </p:nvSpPr>
        <p:spPr>
          <a:xfrm>
            <a:off x="667820" y="4803325"/>
            <a:ext cx="9619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this table we SELECT only rows where </a:t>
            </a:r>
            <a:r>
              <a:rPr lang="en-US" dirty="0" err="1"/>
              <a:t>OrderDay</a:t>
            </a:r>
            <a:r>
              <a:rPr lang="en-US" dirty="0"/>
              <a:t> = ‘Monday’ – ‘Thursday’ for Weekday and</a:t>
            </a:r>
          </a:p>
          <a:p>
            <a:r>
              <a:rPr lang="en-US" dirty="0"/>
              <a:t>   ‘Friday’ – ‘Sunday’ for Weekend.</a:t>
            </a:r>
          </a:p>
          <a:p>
            <a:endParaRPr lang="en-US" dirty="0"/>
          </a:p>
          <a:p>
            <a:r>
              <a:rPr lang="en-US" dirty="0"/>
              <a:t>Then we sum over all the Price and Profit.</a:t>
            </a:r>
          </a:p>
          <a:p>
            <a:endParaRPr lang="en-US" dirty="0"/>
          </a:p>
          <a:p>
            <a:r>
              <a:rPr lang="en-US" dirty="0"/>
              <a:t>Finally we take a ratio of profit to price .</a:t>
            </a:r>
          </a:p>
        </p:txBody>
      </p:sp>
      <p:pic>
        <p:nvPicPr>
          <p:cNvPr id="8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042749EB-B058-B54A-BE7D-6196ECBA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6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2082838" y="257628"/>
            <a:ext cx="7603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#1:</a:t>
            </a:r>
          </a:p>
          <a:p>
            <a:pPr algn="ctr"/>
            <a:r>
              <a:rPr lang="en-US" sz="3200" dirty="0">
                <a:solidFill>
                  <a:srgbClr val="B6021E"/>
                </a:solidFill>
              </a:rPr>
              <a:t>Is the weekend or weekday more profitable?</a:t>
            </a:r>
          </a:p>
          <a:p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E30D7-9713-8C47-80B9-43C1E73440A8}"/>
              </a:ext>
            </a:extLst>
          </p:cNvPr>
          <p:cNvSpPr txBox="1"/>
          <p:nvPr/>
        </p:nvSpPr>
        <p:spPr>
          <a:xfrm>
            <a:off x="513708" y="1827288"/>
            <a:ext cx="911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UNION to combine the Weekday and Weekend Result Tables and our mock data reveals: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B78FE-A553-C44B-911A-AB1DEF586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95885"/>
              </p:ext>
            </p:extLst>
          </p:nvPr>
        </p:nvGraphicFramePr>
        <p:xfrm>
          <a:off x="2933511" y="2814722"/>
          <a:ext cx="5729075" cy="1569660"/>
        </p:xfrm>
        <a:graphic>
          <a:graphicData uri="http://schemas.openxmlformats.org/drawingml/2006/table">
            <a:tbl>
              <a:tblPr/>
              <a:tblGrid>
                <a:gridCol w="1378424">
                  <a:extLst>
                    <a:ext uri="{9D8B030D-6E8A-4147-A177-3AD203B41FA5}">
                      <a16:colId xmlns:a16="http://schemas.microsoft.com/office/drawing/2014/main" val="1082542769"/>
                    </a:ext>
                  </a:extLst>
                </a:gridCol>
                <a:gridCol w="1378424">
                  <a:extLst>
                    <a:ext uri="{9D8B030D-6E8A-4147-A177-3AD203B41FA5}">
                      <a16:colId xmlns:a16="http://schemas.microsoft.com/office/drawing/2014/main" val="4138735485"/>
                    </a:ext>
                  </a:extLst>
                </a:gridCol>
                <a:gridCol w="1421500">
                  <a:extLst>
                    <a:ext uri="{9D8B030D-6E8A-4147-A177-3AD203B41FA5}">
                      <a16:colId xmlns:a16="http://schemas.microsoft.com/office/drawing/2014/main" val="3702365961"/>
                    </a:ext>
                  </a:extLst>
                </a:gridCol>
                <a:gridCol w="1550727">
                  <a:extLst>
                    <a:ext uri="{9D8B030D-6E8A-4147-A177-3AD203B41FA5}">
                      <a16:colId xmlns:a16="http://schemas.microsoft.com/office/drawing/2014/main" val="2980390515"/>
                    </a:ext>
                  </a:extLst>
                </a:gridCol>
              </a:tblGrid>
              <a:tr h="5232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TtlProfit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TtlPrice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ProfitRatio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TimeOfWeek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363056"/>
                  </a:ext>
                </a:extLst>
              </a:tr>
              <a:tr h="5232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0.3009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Weekend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686504"/>
                  </a:ext>
                </a:extLst>
              </a:tr>
              <a:tr h="5232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1641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0.3388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Weekday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1466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BCC4FA-D705-3F41-B7F7-D5A245C313B3}"/>
              </a:ext>
            </a:extLst>
          </p:cNvPr>
          <p:cNvSpPr txBox="1"/>
          <p:nvPr/>
        </p:nvSpPr>
        <p:spPr>
          <a:xfrm>
            <a:off x="883578" y="5013789"/>
            <a:ext cx="795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major difference between the weekend and weekday in our mock data.</a:t>
            </a:r>
          </a:p>
        </p:txBody>
      </p:sp>
      <p:pic>
        <p:nvPicPr>
          <p:cNvPr id="6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BC413B8F-5CCA-5945-9B37-3F4BF8E99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0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A9462-F5B4-CF40-AFEB-CEC258642E9A}"/>
              </a:ext>
            </a:extLst>
          </p:cNvPr>
          <p:cNvSpPr txBox="1"/>
          <p:nvPr/>
        </p:nvSpPr>
        <p:spPr>
          <a:xfrm>
            <a:off x="1342507" y="257628"/>
            <a:ext cx="9083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Business Question #2:</a:t>
            </a:r>
          </a:p>
          <a:p>
            <a:r>
              <a:rPr lang="en-US" sz="3200" dirty="0">
                <a:solidFill>
                  <a:srgbClr val="B6021E"/>
                </a:solidFill>
              </a:rPr>
              <a:t>Does lunch and dinner have the same profit margins?</a:t>
            </a:r>
            <a:endParaRPr lang="en-US" sz="3200" dirty="0">
              <a:solidFill>
                <a:srgbClr val="B6021E"/>
              </a:solidFill>
              <a:effectLst/>
            </a:endParaRPr>
          </a:p>
          <a:p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30609-DAA9-4B42-A52A-83BA0E6F8F4A}"/>
              </a:ext>
            </a:extLst>
          </p:cNvPr>
          <p:cNvSpPr txBox="1"/>
          <p:nvPr/>
        </p:nvSpPr>
        <p:spPr>
          <a:xfrm>
            <a:off x="512275" y="1633946"/>
            <a:ext cx="77481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again use the VIEW </a:t>
            </a:r>
            <a:r>
              <a:rPr lang="en-US" dirty="0" err="1"/>
              <a:t>ProfitTable</a:t>
            </a:r>
            <a:r>
              <a:rPr lang="en-US" dirty="0"/>
              <a:t> with the following code: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OrderTime</a:t>
            </a:r>
            <a:r>
              <a:rPr lang="en-US" dirty="0"/>
              <a:t>, (SUM(</a:t>
            </a:r>
            <a:r>
              <a:rPr lang="en-US" dirty="0" err="1"/>
              <a:t>TotalProfit</a:t>
            </a:r>
            <a:r>
              <a:rPr lang="en-US" dirty="0"/>
              <a:t>)) AS </a:t>
            </a:r>
            <a:r>
              <a:rPr lang="en-US" dirty="0" err="1"/>
              <a:t>TtlProfit</a:t>
            </a:r>
            <a:r>
              <a:rPr lang="en-US" dirty="0"/>
              <a:t>, (SUM(</a:t>
            </a:r>
            <a:r>
              <a:rPr lang="en-US" dirty="0" err="1"/>
              <a:t>TotalPrice</a:t>
            </a:r>
            <a:r>
              <a:rPr lang="en-US" dirty="0"/>
              <a:t>)) AS </a:t>
            </a:r>
            <a:r>
              <a:rPr lang="en-US" dirty="0" err="1"/>
              <a:t>TtlPrice</a:t>
            </a:r>
            <a:r>
              <a:rPr lang="en-US" dirty="0"/>
              <a:t>, </a:t>
            </a:r>
          </a:p>
          <a:p>
            <a:r>
              <a:rPr lang="en-US" dirty="0"/>
              <a:t>((SUM(</a:t>
            </a:r>
            <a:r>
              <a:rPr lang="en-US" dirty="0" err="1"/>
              <a:t>TotalProfit</a:t>
            </a:r>
            <a:r>
              <a:rPr lang="en-US" dirty="0"/>
              <a:t>))/(SUM(</a:t>
            </a:r>
            <a:r>
              <a:rPr lang="en-US" dirty="0" err="1"/>
              <a:t>TotalPrice</a:t>
            </a:r>
            <a:r>
              <a:rPr lang="en-US" dirty="0"/>
              <a:t>))) AS </a:t>
            </a:r>
            <a:r>
              <a:rPr lang="en-US" dirty="0" err="1"/>
              <a:t>ProfitRatio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ProfitTable</a:t>
            </a:r>
            <a:r>
              <a:rPr lang="en-US" dirty="0"/>
              <a:t> </a:t>
            </a:r>
          </a:p>
          <a:p>
            <a:r>
              <a:rPr lang="en-US" dirty="0"/>
              <a:t>GROUP BY </a:t>
            </a:r>
            <a:r>
              <a:rPr lang="en-US" dirty="0" err="1"/>
              <a:t>OrderTime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46AFBE-63A6-3046-B743-C6597D33C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24738"/>
              </p:ext>
            </p:extLst>
          </p:nvPr>
        </p:nvGraphicFramePr>
        <p:xfrm>
          <a:off x="3245778" y="3707741"/>
          <a:ext cx="5014644" cy="1523581"/>
        </p:xfrm>
        <a:graphic>
          <a:graphicData uri="http://schemas.openxmlformats.org/drawingml/2006/table">
            <a:tbl>
              <a:tblPr/>
              <a:tblGrid>
                <a:gridCol w="1266198">
                  <a:extLst>
                    <a:ext uri="{9D8B030D-6E8A-4147-A177-3AD203B41FA5}">
                      <a16:colId xmlns:a16="http://schemas.microsoft.com/office/drawing/2014/main" val="1082492127"/>
                    </a:ext>
                  </a:extLst>
                </a:gridCol>
                <a:gridCol w="1241124">
                  <a:extLst>
                    <a:ext uri="{9D8B030D-6E8A-4147-A177-3AD203B41FA5}">
                      <a16:colId xmlns:a16="http://schemas.microsoft.com/office/drawing/2014/main" val="1281104591"/>
                    </a:ext>
                  </a:extLst>
                </a:gridCol>
                <a:gridCol w="1241124">
                  <a:extLst>
                    <a:ext uri="{9D8B030D-6E8A-4147-A177-3AD203B41FA5}">
                      <a16:colId xmlns:a16="http://schemas.microsoft.com/office/drawing/2014/main" val="4123795187"/>
                    </a:ext>
                  </a:extLst>
                </a:gridCol>
                <a:gridCol w="1266198">
                  <a:extLst>
                    <a:ext uri="{9D8B030D-6E8A-4147-A177-3AD203B41FA5}">
                      <a16:colId xmlns:a16="http://schemas.microsoft.com/office/drawing/2014/main" val="2323597299"/>
                    </a:ext>
                  </a:extLst>
                </a:gridCol>
              </a:tblGrid>
              <a:tr h="696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OrderTime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TtlProfit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TtlPrice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ProfitRatio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150209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580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1771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0.3275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702940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dinner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1299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0.3125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277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E457CE-566B-F043-A749-B725F23F4604}"/>
              </a:ext>
            </a:extLst>
          </p:cNvPr>
          <p:cNvSpPr txBox="1"/>
          <p:nvPr/>
        </p:nvSpPr>
        <p:spPr>
          <a:xfrm>
            <a:off x="955497" y="5822723"/>
            <a:ext cx="740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major difference between the lunch and dinner in our mock data.</a:t>
            </a:r>
          </a:p>
        </p:txBody>
      </p:sp>
      <p:pic>
        <p:nvPicPr>
          <p:cNvPr id="6" name="Picture 2" descr="May be an image of text that says 'OMBER MBER INDIA RESTAURANT SANTANA ROW'">
            <a:extLst>
              <a:ext uri="{FF2B5EF4-FFF2-40B4-BE49-F238E27FC236}">
                <a16:creationId xmlns:a16="http://schemas.microsoft.com/office/drawing/2014/main" id="{849A2E4F-A3DA-3449-90CC-634E0BEE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87" y="70340"/>
            <a:ext cx="949569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1212</Words>
  <Application>Microsoft Macintosh PowerPoint</Application>
  <PresentationFormat>宽屏</PresentationFormat>
  <Paragraphs>374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Zhang Ava</cp:lastModifiedBy>
  <cp:revision>24</cp:revision>
  <dcterms:created xsi:type="dcterms:W3CDTF">2021-07-08T21:42:38Z</dcterms:created>
  <dcterms:modified xsi:type="dcterms:W3CDTF">2021-07-13T00:30:05Z</dcterms:modified>
</cp:coreProperties>
</file>